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53a09807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053a098075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53a09807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053a098075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53a09807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053a098075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53a09807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053a098075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53a09807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053a098075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53a09807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053a098075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53a09807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053a098075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53a09807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053a098075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53a09807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053a098075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3012e852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83012e8526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64a8b9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7364a8b99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53a09807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053a098075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53a09807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053a098075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53a09807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053a098075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53a09807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053a098075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53a09807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053a098075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6" name="Google Shape;66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92549"/>
            </a:schemeClr>
          </a:solidFill>
          <a:ln cap="flat" cmpd="sng" w="12700">
            <a:solidFill>
              <a:srgbClr val="9494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clipart  Description generated with high confidence"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6998" y="2470681"/>
            <a:ext cx="7005061" cy="155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2755899" y="5114725"/>
            <a:ext cx="68272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NAME AND TITLE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E-MAIL ADDRESS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D9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1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B8D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92940"/>
            </a:schemeClr>
          </a:solidFill>
          <a:ln cap="flat" cmpd="sng" w="12700">
            <a:solidFill>
              <a:srgbClr val="9494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902650" y="3805025"/>
            <a:ext cx="100725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6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Precinct Officer </a:t>
            </a:r>
            <a:endParaRPr b="1" sz="6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6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Information Session</a:t>
            </a:r>
            <a:endParaRPr b="1" i="0" sz="6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862" y="802449"/>
            <a:ext cx="9018076" cy="22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4800600" y="0"/>
            <a:ext cx="73914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6082876" y="-16042"/>
            <a:ext cx="6073800" cy="6873900"/>
          </a:xfrm>
          <a:prstGeom prst="rect">
            <a:avLst/>
          </a:prstGeom>
          <a:solidFill>
            <a:schemeClr val="dk1">
              <a:alpha val="847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6642647" y="2179800"/>
            <a:ext cx="5315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Brainstorm: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Ideas for your Precinct?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0" y="0"/>
            <a:ext cx="6118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 b="5705" l="0" r="0" t="5705"/>
          <a:stretch/>
        </p:blipFill>
        <p:spPr>
          <a:xfrm>
            <a:off x="469512" y="2887810"/>
            <a:ext cx="4781870" cy="10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 rot="5400000">
            <a:off x="5189326" y="3001917"/>
            <a:ext cx="1787100" cy="8382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4800600" y="0"/>
            <a:ext cx="73914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6082876" y="-16042"/>
            <a:ext cx="6073890" cy="6874042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6631647" y="2527475"/>
            <a:ext cx="5315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Officer Positions</a:t>
            </a:r>
            <a:endParaRPr b="1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0" y="0"/>
            <a:ext cx="61181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5705" l="0" r="0" t="5705"/>
          <a:stretch/>
        </p:blipFill>
        <p:spPr>
          <a:xfrm>
            <a:off x="469512" y="2887810"/>
            <a:ext cx="4781870" cy="10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 rot="5400000">
            <a:off x="5189365" y="3001878"/>
            <a:ext cx="1787022" cy="8382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  Description generated with high confidence"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00" y="6096000"/>
            <a:ext cx="2587456" cy="574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5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25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Who are Precinct Officers?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996000" y="687350"/>
            <a:ext cx="8196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Elected Chair, Vice Chair, and Secretary/Treasurer from each precinct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We’re all volunteers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Precinct officers are a cross-section of Buncombe Democrats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Motivated by a desire to make </a:t>
            </a:r>
            <a:r>
              <a:rPr b="1" lang="en-US" sz="2600">
                <a:latin typeface="Poppins"/>
                <a:ea typeface="Poppins"/>
                <a:cs typeface="Poppins"/>
                <a:sym typeface="Poppins"/>
              </a:rPr>
              <a:t>local</a:t>
            </a: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 change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Only </a:t>
            </a:r>
            <a:r>
              <a:rPr i="1" lang="en-US" sz="2600">
                <a:latin typeface="Poppins"/>
                <a:ea typeface="Poppins"/>
                <a:cs typeface="Poppins"/>
                <a:sym typeface="Poppins"/>
              </a:rPr>
              <a:t>requirement</a:t>
            </a: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 is to be a registered Dem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6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26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makes a “Good” Precinct Officer?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3996000" y="687350"/>
            <a:ext cx="81960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 positive attitude about political engagement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Taking time to learn your position (with help)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Being comfortable with email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Putting the precinct and members first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Able to listen and learning from others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Some free time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7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4" name="Google Shape;204;p27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Officers (General)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3996000" y="687350"/>
            <a:ext cx="81960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Function as a three person team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Roles are flexible in practice, even if on paper they seem rigid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You are never alone!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Treat each other with grace and respect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Can’t be immediate family living together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8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28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Precinct Chair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3996000" y="687350"/>
            <a:ext cx="81960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Establishes goals for the precinct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Leads execution of a voter </a:t>
            </a: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outreach plan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Preside at precinct meetings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Recommend persons to serve as elections officials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Attend meetings of the county executive committee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Whatever else the precinct/county decides!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9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29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Precinct Vice Chair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3996000" y="687350"/>
            <a:ext cx="81960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Preside at meetings in absence of the chair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Carry out other duties assigned by the county executive committee, or in lieu of the chair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Attend meetings of the county executive committee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Whatever else the precinct/county decides!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30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30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Precinct Secretary/Treasurer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3996000" y="687350"/>
            <a:ext cx="81960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Keep all records of the committee (think attendance/email lists/minutes)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Issue meeting notices to assist the chair if necessary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Prepare and file reports as necessary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Whatever else the precinct/county decides!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31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31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Officers, Continued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3996000" y="687350"/>
            <a:ext cx="81960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Be respectful of others opinions and experiences, and expect the same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Our goal is a stronger party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Important party leadership roles - you must be willing to represent the whole precinct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Above all, have fun and elect Democrats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92941"/>
            </a:schemeClr>
          </a:solidFill>
          <a:ln cap="flat" cmpd="sng" w="12700">
            <a:solidFill>
              <a:srgbClr val="9494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2755900" y="4025175"/>
            <a:ext cx="68271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35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b="1" i="0" sz="4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962" y="2299549"/>
            <a:ext cx="9018076" cy="22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4800600" y="0"/>
            <a:ext cx="73914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6082876" y="-16042"/>
            <a:ext cx="6073890" cy="6874042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598575" y="1901275"/>
            <a:ext cx="5314800" cy="30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Welcome</a:t>
            </a:r>
            <a:endParaRPr b="1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1" lang="en-U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Jeffrey Rose</a:t>
            </a:r>
            <a:endParaRPr b="1" i="1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Chair</a:t>
            </a:r>
            <a:endParaRPr b="1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0" y="0"/>
            <a:ext cx="61181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5705" l="0" r="0" t="5705"/>
          <a:stretch/>
        </p:blipFill>
        <p:spPr>
          <a:xfrm>
            <a:off x="469512" y="2887810"/>
            <a:ext cx="4781870" cy="10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 rot="5400000">
            <a:off x="5189365" y="3001878"/>
            <a:ext cx="1787022" cy="8382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6"/>
          <p:cNvCxnSpPr/>
          <p:nvPr/>
        </p:nvCxnSpPr>
        <p:spPr>
          <a:xfrm>
            <a:off x="38862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6"/>
          <p:cNvSpPr txBox="1"/>
          <p:nvPr/>
        </p:nvSpPr>
        <p:spPr>
          <a:xfrm>
            <a:off x="88075" y="2572425"/>
            <a:ext cx="37983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Setting Expectations</a:t>
            </a:r>
            <a:endParaRPr b="1" i="0" sz="4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028925" y="1487475"/>
            <a:ext cx="8020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Goals</a:t>
            </a: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 for today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Run of Show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What we’ll cover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What we won’t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Ask questions but be respectful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Make space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7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17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is a Precinct?</a:t>
            </a:r>
            <a:endParaRPr b="1" i="0" sz="4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996000" y="748550"/>
            <a:ext cx="8196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 geographic area containing a certain number of voters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Smallest administrative electoral unit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Think election-day voting locations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Generally, everyone in a precinct has the same ballot and elected officials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00" y="4387700"/>
            <a:ext cx="7935063" cy="20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  Description generated with high confidence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00" y="6096000"/>
            <a:ext cx="2587456" cy="574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18"/>
          <p:cNvSpPr txBox="1"/>
          <p:nvPr/>
        </p:nvSpPr>
        <p:spPr>
          <a:xfrm>
            <a:off x="337025" y="1009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is a Precinct?</a:t>
            </a:r>
            <a:endParaRPr b="1" i="0" sz="4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1775" y="0"/>
            <a:ext cx="891022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9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19"/>
          <p:cNvSpPr txBox="1"/>
          <p:nvPr/>
        </p:nvSpPr>
        <p:spPr>
          <a:xfrm>
            <a:off x="616900" y="257240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How Your Precinct Fits In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995925" y="528375"/>
            <a:ext cx="81960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At the state level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North Carolina Democratic Party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Allocates resources (people, technology) to counties/districts to win elections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County Parties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County Executive Committee (Precinct Officers!) provide direction and execute strategy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Participate in get out the vote and other electoral organizing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Clusters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Relatively unique feature of Buncombe’s structure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Buncombe has 11 and they coordinate regionally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0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0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does a precinct do?</a:t>
            </a:r>
            <a:endParaRPr b="1" i="0" sz="4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996000" y="335100"/>
            <a:ext cx="81960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Plan ways to get out the vote and organize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Most powerful level of Democratic Party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Organizes volunteers for election day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Recruit judges, observers, poll greeters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Direct community outreach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Provide input to county party and elect representatives to state and district levels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1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21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does</a:t>
            </a: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a precinct do?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3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(examples)</a:t>
            </a:r>
            <a:endParaRPr b="1" sz="3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3996000" y="335100"/>
            <a:ext cx="81960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Hold precinct meet and greet events to reach new members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Hand out sample ballots on election day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Canvass in newly built housing areas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Write postcards to new voters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Organize to oppose neighborhood development or support initiatives (yes, even issue based ones)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Register voters at neighborhood events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5705" l="0" r="0" t="5705"/>
          <a:stretch/>
        </p:blipFill>
        <p:spPr>
          <a:xfrm>
            <a:off x="9372600" y="6096000"/>
            <a:ext cx="2587459" cy="57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2"/>
          <p:cNvCxnSpPr/>
          <p:nvPr/>
        </p:nvCxnSpPr>
        <p:spPr>
          <a:xfrm>
            <a:off x="3810000" y="1251230"/>
            <a:ext cx="0" cy="3981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22"/>
          <p:cNvSpPr txBox="1"/>
          <p:nvPr/>
        </p:nvSpPr>
        <p:spPr>
          <a:xfrm>
            <a:off x="568200" y="976250"/>
            <a:ext cx="30558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are some things precincts </a:t>
            </a:r>
            <a:r>
              <a:rPr b="1" lang="en-US" sz="40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shouldn’t</a:t>
            </a:r>
            <a:r>
              <a:rPr b="1" lang="en-US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do?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996000" y="687350"/>
            <a:ext cx="81960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Work completely on their own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Support non-Democratic candidates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Work for external groups (non-profits, etc)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Support candidates in primaries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Gatekeep party resources on ideology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CDP 2017-2018">
      <a:dk1>
        <a:srgbClr val="2B3143"/>
      </a:dk1>
      <a:lt1>
        <a:srgbClr val="FFFFFF"/>
      </a:lt1>
      <a:dk2>
        <a:srgbClr val="283351"/>
      </a:dk2>
      <a:lt2>
        <a:srgbClr val="FFFFFF"/>
      </a:lt2>
      <a:accent1>
        <a:srgbClr val="CBCCD1"/>
      </a:accent1>
      <a:accent2>
        <a:srgbClr val="4CB3E4"/>
      </a:accent2>
      <a:accent3>
        <a:srgbClr val="F34730"/>
      </a:accent3>
      <a:accent4>
        <a:srgbClr val="515356"/>
      </a:accent4>
      <a:accent5>
        <a:srgbClr val="38AAE1"/>
      </a:accent5>
      <a:accent6>
        <a:srgbClr val="F34730"/>
      </a:accent6>
      <a:hlink>
        <a:srgbClr val="38AAE1"/>
      </a:hlink>
      <a:folHlink>
        <a:srgbClr val="2833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